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字版面配置區 4"/>
          <p:cNvSpPr/>
          <p:nvPr>
            <p:ph type="body" sz="quarter" idx="13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字版面配置區 3"/>
          <p:cNvSpPr/>
          <p:nvPr>
            <p:ph type="body" sz="half" idx="13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圖片版面配置區 2"/>
          <p:cNvSpPr/>
          <p:nvPr>
            <p:ph type="pic" sz="half" idx="13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標題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Larzio Dispatcher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download (1).png" descr="download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189" y="824018"/>
            <a:ext cx="7865622" cy="589921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文字方塊 6"/>
          <p:cNvSpPr txBox="1"/>
          <p:nvPr/>
        </p:nvSpPr>
        <p:spPr>
          <a:xfrm>
            <a:off x="2617233" y="236913"/>
            <a:ext cx="3909534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地圖-電子圍籬</a:t>
            </a:r>
            <a:r>
              <a:rPr baseline="-5999"/>
              <a:t>新增電子圍籬1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download (2).png" descr="download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396" y="680394"/>
            <a:ext cx="8135208" cy="610140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文字方塊 6"/>
          <p:cNvSpPr txBox="1"/>
          <p:nvPr/>
        </p:nvSpPr>
        <p:spPr>
          <a:xfrm>
            <a:off x="2617233" y="236913"/>
            <a:ext cx="3909534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地圖-電子圍籬</a:t>
            </a:r>
            <a:r>
              <a:rPr baseline="-5999"/>
              <a:t>新增電子圍籬2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文字方塊 6"/>
          <p:cNvSpPr txBox="1"/>
          <p:nvPr/>
        </p:nvSpPr>
        <p:spPr>
          <a:xfrm>
            <a:off x="2617233" y="236912"/>
            <a:ext cx="3909534" cy="449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地圖-電子圍籬</a:t>
            </a:r>
            <a:r>
              <a:rPr baseline="-5999"/>
              <a:t>新增電子圍籬3</a:t>
            </a:r>
          </a:p>
        </p:txBody>
      </p:sp>
      <p:pic>
        <p:nvPicPr>
          <p:cNvPr id="166" name="download (3).png" descr="download (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161" y="761843"/>
            <a:ext cx="8009678" cy="600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18928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文字方塊 6"/>
          <p:cNvSpPr txBox="1"/>
          <p:nvPr/>
        </p:nvSpPr>
        <p:spPr>
          <a:xfrm>
            <a:off x="3157034" y="198813"/>
            <a:ext cx="2829932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地圖-電子圍籬</a:t>
            </a:r>
            <a:r>
              <a:rPr baseline="-5999"/>
              <a:t>設定</a:t>
            </a:r>
          </a:p>
        </p:txBody>
      </p:sp>
      <p:sp>
        <p:nvSpPr>
          <p:cNvPr id="170" name="矩形 7"/>
          <p:cNvSpPr/>
          <p:nvPr/>
        </p:nvSpPr>
        <p:spPr>
          <a:xfrm>
            <a:off x="1500820" y="3463768"/>
            <a:ext cx="935285" cy="53531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71" name="矩形 11"/>
          <p:cNvSpPr/>
          <p:nvPr/>
        </p:nvSpPr>
        <p:spPr>
          <a:xfrm>
            <a:off x="2516322" y="1505218"/>
            <a:ext cx="5944110" cy="4711101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72" name="文字方塊 13"/>
          <p:cNvSpPr txBox="1"/>
          <p:nvPr/>
        </p:nvSpPr>
        <p:spPr>
          <a:xfrm>
            <a:off x="2516322" y="5867979"/>
            <a:ext cx="19329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電子圍籬相關設定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編輯顏色.png" descr="編輯顏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50" y="908050"/>
            <a:ext cx="7200900" cy="504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文字方塊 6"/>
          <p:cNvSpPr txBox="1"/>
          <p:nvPr/>
        </p:nvSpPr>
        <p:spPr>
          <a:xfrm>
            <a:off x="2643548" y="211513"/>
            <a:ext cx="3856904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地圖-電子圍籬</a:t>
            </a:r>
            <a:r>
              <a:rPr baseline="-5999"/>
              <a:t>設定-</a:t>
            </a:r>
            <a:r>
              <a:rPr baseline="-5998"/>
              <a:t>編輯顏色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38318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文字方塊 6"/>
          <p:cNvSpPr txBox="1"/>
          <p:nvPr/>
        </p:nvSpPr>
        <p:spPr>
          <a:xfrm>
            <a:off x="3394099" y="211513"/>
            <a:ext cx="2355798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地圖-即時定位</a:t>
            </a:r>
          </a:p>
        </p:txBody>
      </p:sp>
      <p:sp>
        <p:nvSpPr>
          <p:cNvPr id="179" name="矩形 7"/>
          <p:cNvSpPr/>
          <p:nvPr/>
        </p:nvSpPr>
        <p:spPr>
          <a:xfrm>
            <a:off x="5724128" y="3223472"/>
            <a:ext cx="782322" cy="7416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0" name="文字方塊 8"/>
          <p:cNvSpPr txBox="1"/>
          <p:nvPr/>
        </p:nvSpPr>
        <p:spPr>
          <a:xfrm>
            <a:off x="4724953" y="3965152"/>
            <a:ext cx="2618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上線中人員顯示當前定位</a:t>
            </a:r>
          </a:p>
        </p:txBody>
      </p:sp>
      <p:sp>
        <p:nvSpPr>
          <p:cNvPr id="181" name="矩形 9"/>
          <p:cNvSpPr/>
          <p:nvPr/>
        </p:nvSpPr>
        <p:spPr>
          <a:xfrm>
            <a:off x="611560" y="6508987"/>
            <a:ext cx="1823343" cy="320574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2" name="文字方塊 10"/>
          <p:cNvSpPr txBox="1"/>
          <p:nvPr/>
        </p:nvSpPr>
        <p:spPr>
          <a:xfrm>
            <a:off x="725547" y="6145776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新增人員按鈕</a:t>
            </a:r>
          </a:p>
        </p:txBody>
      </p:sp>
      <p:sp>
        <p:nvSpPr>
          <p:cNvPr id="183" name="矩形 15"/>
          <p:cNvSpPr/>
          <p:nvPr/>
        </p:nvSpPr>
        <p:spPr>
          <a:xfrm>
            <a:off x="5220072" y="4530111"/>
            <a:ext cx="782322" cy="7416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4" name="文字方塊 16"/>
          <p:cNvSpPr txBox="1"/>
          <p:nvPr/>
        </p:nvSpPr>
        <p:spPr>
          <a:xfrm>
            <a:off x="4427982" y="5269719"/>
            <a:ext cx="23901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離線人員顯示最後定位</a:t>
            </a:r>
          </a:p>
        </p:txBody>
      </p:sp>
      <p:sp>
        <p:nvSpPr>
          <p:cNvPr id="185" name="矩形 12"/>
          <p:cNvSpPr/>
          <p:nvPr/>
        </p:nvSpPr>
        <p:spPr>
          <a:xfrm>
            <a:off x="1829011" y="1817154"/>
            <a:ext cx="572256" cy="819757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6" name="文字方塊 17"/>
          <p:cNvSpPr txBox="1"/>
          <p:nvPr/>
        </p:nvSpPr>
        <p:spPr>
          <a:xfrm>
            <a:off x="1808021" y="1447821"/>
            <a:ext cx="14757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即時軌跡開關</a:t>
            </a:r>
          </a:p>
        </p:txBody>
      </p:sp>
      <p:sp>
        <p:nvSpPr>
          <p:cNvPr id="187" name="矩形 18"/>
          <p:cNvSpPr/>
          <p:nvPr/>
        </p:nvSpPr>
        <p:spPr>
          <a:xfrm>
            <a:off x="4022523" y="2908766"/>
            <a:ext cx="981527" cy="819759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8" name="文字方塊 19"/>
          <p:cNvSpPr txBox="1"/>
          <p:nvPr/>
        </p:nvSpPr>
        <p:spPr>
          <a:xfrm>
            <a:off x="4001532" y="2539432"/>
            <a:ext cx="26187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顯示當前定位及軌跡路徑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392" y="918928"/>
            <a:ext cx="7920002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文字方塊 6"/>
          <p:cNvSpPr txBox="1"/>
          <p:nvPr/>
        </p:nvSpPr>
        <p:spPr>
          <a:xfrm>
            <a:off x="3882685" y="198813"/>
            <a:ext cx="235579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地圖-臨時群組</a:t>
            </a:r>
          </a:p>
        </p:txBody>
      </p:sp>
      <p:sp>
        <p:nvSpPr>
          <p:cNvPr id="192" name="矩形 7"/>
          <p:cNvSpPr/>
          <p:nvPr/>
        </p:nvSpPr>
        <p:spPr>
          <a:xfrm>
            <a:off x="683568" y="1750360"/>
            <a:ext cx="1693873" cy="1314938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3" name="文字方塊 8"/>
          <p:cNvSpPr txBox="1"/>
          <p:nvPr/>
        </p:nvSpPr>
        <p:spPr>
          <a:xfrm>
            <a:off x="3308646" y="1934477"/>
            <a:ext cx="42189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可於地圖上圈選一範圍建立臨時通話群組</a:t>
            </a:r>
          </a:p>
        </p:txBody>
      </p:sp>
      <p:sp>
        <p:nvSpPr>
          <p:cNvPr id="194" name="文字方塊 16"/>
          <p:cNvSpPr txBox="1"/>
          <p:nvPr/>
        </p:nvSpPr>
        <p:spPr>
          <a:xfrm>
            <a:off x="663247" y="3055135"/>
            <a:ext cx="10185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人員列表</a:t>
            </a:r>
          </a:p>
        </p:txBody>
      </p:sp>
      <p:sp>
        <p:nvSpPr>
          <p:cNvPr id="195" name="矩形 19"/>
          <p:cNvSpPr/>
          <p:nvPr/>
        </p:nvSpPr>
        <p:spPr>
          <a:xfrm>
            <a:off x="924308" y="5740400"/>
            <a:ext cx="1178812" cy="11176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6" name="文字方塊 20"/>
          <p:cNvSpPr txBox="1"/>
          <p:nvPr/>
        </p:nvSpPr>
        <p:spPr>
          <a:xfrm>
            <a:off x="1041359" y="5369643"/>
            <a:ext cx="891437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PTT按鈕</a:t>
            </a:r>
          </a:p>
        </p:txBody>
      </p:sp>
      <p:sp>
        <p:nvSpPr>
          <p:cNvPr id="197" name="矩形 9"/>
          <p:cNvSpPr/>
          <p:nvPr/>
        </p:nvSpPr>
        <p:spPr>
          <a:xfrm>
            <a:off x="2159615" y="1456464"/>
            <a:ext cx="303165" cy="293896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8" name="文字方塊 10"/>
          <p:cNvSpPr txBox="1"/>
          <p:nvPr/>
        </p:nvSpPr>
        <p:spPr>
          <a:xfrm>
            <a:off x="2452283" y="1391523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編輯框選範圍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25216"/>
            <a:ext cx="7920003" cy="59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文字方塊 6"/>
          <p:cNvSpPr txBox="1"/>
          <p:nvPr/>
        </p:nvSpPr>
        <p:spPr>
          <a:xfrm>
            <a:off x="4167166" y="198813"/>
            <a:ext cx="8153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視訊</a:t>
            </a:r>
          </a:p>
        </p:txBody>
      </p:sp>
      <p:sp>
        <p:nvSpPr>
          <p:cNvPr id="202" name="矩形 1"/>
          <p:cNvSpPr/>
          <p:nvPr/>
        </p:nvSpPr>
        <p:spPr>
          <a:xfrm>
            <a:off x="701038" y="1686560"/>
            <a:ext cx="1765857" cy="147600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3" name="文字方塊 2"/>
          <p:cNvSpPr txBox="1"/>
          <p:nvPr/>
        </p:nvSpPr>
        <p:spPr>
          <a:xfrm>
            <a:off x="1004805" y="3171538"/>
            <a:ext cx="10185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視訊影像</a:t>
            </a:r>
          </a:p>
        </p:txBody>
      </p:sp>
      <p:sp>
        <p:nvSpPr>
          <p:cNvPr id="204" name="矩形 7"/>
          <p:cNvSpPr/>
          <p:nvPr/>
        </p:nvSpPr>
        <p:spPr>
          <a:xfrm>
            <a:off x="2692399" y="2531460"/>
            <a:ext cx="1747523" cy="6400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5" name="文字方塊 8"/>
          <p:cNvSpPr txBox="1"/>
          <p:nvPr/>
        </p:nvSpPr>
        <p:spPr>
          <a:xfrm>
            <a:off x="2773678" y="3161380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視訊功能按鈕</a:t>
            </a:r>
          </a:p>
        </p:txBody>
      </p:sp>
      <p:sp>
        <p:nvSpPr>
          <p:cNvPr id="206" name="矩形 13"/>
          <p:cNvSpPr/>
          <p:nvPr/>
        </p:nvSpPr>
        <p:spPr>
          <a:xfrm>
            <a:off x="4673598" y="1686972"/>
            <a:ext cx="1765857" cy="147600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7" name="文字方塊 14"/>
          <p:cNvSpPr txBox="1"/>
          <p:nvPr/>
        </p:nvSpPr>
        <p:spPr>
          <a:xfrm>
            <a:off x="4643118" y="3141472"/>
            <a:ext cx="3761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點擊空白視訊可透過通訊錄新增視訊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25216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文字方塊 6"/>
          <p:cNvSpPr txBox="1"/>
          <p:nvPr/>
        </p:nvSpPr>
        <p:spPr>
          <a:xfrm>
            <a:off x="4167166" y="198813"/>
            <a:ext cx="8153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紀錄</a:t>
            </a:r>
          </a:p>
        </p:txBody>
      </p:sp>
      <p:sp>
        <p:nvSpPr>
          <p:cNvPr id="211" name="矩形 1"/>
          <p:cNvSpPr/>
          <p:nvPr/>
        </p:nvSpPr>
        <p:spPr>
          <a:xfrm>
            <a:off x="598403" y="953999"/>
            <a:ext cx="1868493" cy="5904003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2" name="文字方塊 2"/>
          <p:cNvSpPr txBox="1"/>
          <p:nvPr/>
        </p:nvSpPr>
        <p:spPr>
          <a:xfrm>
            <a:off x="598403" y="4713444"/>
            <a:ext cx="10185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紀錄列表</a:t>
            </a:r>
          </a:p>
        </p:txBody>
      </p:sp>
      <p:sp>
        <p:nvSpPr>
          <p:cNvPr id="213" name="矩形 7"/>
          <p:cNvSpPr/>
          <p:nvPr/>
        </p:nvSpPr>
        <p:spPr>
          <a:xfrm>
            <a:off x="3058160" y="2123438"/>
            <a:ext cx="1666241" cy="6400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4" name="文字方塊 8"/>
          <p:cNvSpPr txBox="1"/>
          <p:nvPr/>
        </p:nvSpPr>
        <p:spPr>
          <a:xfrm>
            <a:off x="3037838" y="2753360"/>
            <a:ext cx="28473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語音記錄，點擊可播放語音</a:t>
            </a:r>
          </a:p>
        </p:txBody>
      </p:sp>
      <p:sp>
        <p:nvSpPr>
          <p:cNvPr id="215" name="矩形 9"/>
          <p:cNvSpPr/>
          <p:nvPr/>
        </p:nvSpPr>
        <p:spPr>
          <a:xfrm>
            <a:off x="7457440" y="5750559"/>
            <a:ext cx="1060967" cy="110744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6" name="文字方塊 10"/>
          <p:cNvSpPr txBox="1"/>
          <p:nvPr/>
        </p:nvSpPr>
        <p:spPr>
          <a:xfrm>
            <a:off x="7492958" y="5373215"/>
            <a:ext cx="891438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PTT按鈕</a:t>
            </a:r>
          </a:p>
        </p:txBody>
      </p:sp>
      <p:sp>
        <p:nvSpPr>
          <p:cNvPr id="217" name="矩形 11"/>
          <p:cNvSpPr/>
          <p:nvPr/>
        </p:nvSpPr>
        <p:spPr>
          <a:xfrm>
            <a:off x="2466893" y="6217920"/>
            <a:ext cx="4990548" cy="6400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8" name="文字方塊 12"/>
          <p:cNvSpPr txBox="1"/>
          <p:nvPr/>
        </p:nvSpPr>
        <p:spPr>
          <a:xfrm>
            <a:off x="2490229" y="5848586"/>
            <a:ext cx="30759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可傳送文字、圖片、影片訊息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圖片 13" descr="圖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25216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文字方塊 6"/>
          <p:cNvSpPr txBox="1"/>
          <p:nvPr/>
        </p:nvSpPr>
        <p:spPr>
          <a:xfrm>
            <a:off x="4167166" y="198813"/>
            <a:ext cx="8153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報表</a:t>
            </a:r>
          </a:p>
        </p:txBody>
      </p:sp>
      <p:sp>
        <p:nvSpPr>
          <p:cNvPr id="222" name="矩形 1"/>
          <p:cNvSpPr/>
          <p:nvPr/>
        </p:nvSpPr>
        <p:spPr>
          <a:xfrm>
            <a:off x="598403" y="953999"/>
            <a:ext cx="1868493" cy="5904003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3" name="文字方塊 2"/>
          <p:cNvSpPr txBox="1"/>
          <p:nvPr/>
        </p:nvSpPr>
        <p:spPr>
          <a:xfrm>
            <a:off x="598403" y="4713444"/>
            <a:ext cx="10185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報表類型</a:t>
            </a:r>
          </a:p>
        </p:txBody>
      </p:sp>
      <p:sp>
        <p:nvSpPr>
          <p:cNvPr id="224" name="矩形 7"/>
          <p:cNvSpPr/>
          <p:nvPr/>
        </p:nvSpPr>
        <p:spPr>
          <a:xfrm>
            <a:off x="2555774" y="1556791"/>
            <a:ext cx="5904660" cy="1080123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5" name="文字方塊 8"/>
          <p:cNvSpPr txBox="1"/>
          <p:nvPr/>
        </p:nvSpPr>
        <p:spPr>
          <a:xfrm>
            <a:off x="6910461" y="1187459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設定篩選條件</a:t>
            </a:r>
          </a:p>
        </p:txBody>
      </p:sp>
      <p:sp>
        <p:nvSpPr>
          <p:cNvPr id="226" name="矩形 14"/>
          <p:cNvSpPr/>
          <p:nvPr/>
        </p:nvSpPr>
        <p:spPr>
          <a:xfrm>
            <a:off x="2555774" y="2787368"/>
            <a:ext cx="5904660" cy="2006958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7" name="文字方塊 15"/>
          <p:cNvSpPr txBox="1"/>
          <p:nvPr/>
        </p:nvSpPr>
        <p:spPr>
          <a:xfrm>
            <a:off x="6447699" y="4790585"/>
            <a:ext cx="19329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篩選出的報表內容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17999"/>
            <a:ext cx="7920003" cy="59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字方塊 6"/>
          <p:cNvSpPr txBox="1"/>
          <p:nvPr/>
        </p:nvSpPr>
        <p:spPr>
          <a:xfrm>
            <a:off x="3811566" y="206086"/>
            <a:ext cx="15265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群組通話</a:t>
            </a:r>
          </a:p>
        </p:txBody>
      </p:sp>
      <p:sp>
        <p:nvSpPr>
          <p:cNvPr id="98" name="矩形 1"/>
          <p:cNvSpPr/>
          <p:nvPr/>
        </p:nvSpPr>
        <p:spPr>
          <a:xfrm>
            <a:off x="598403" y="934909"/>
            <a:ext cx="1868493" cy="5940004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9" name="文字方塊 2"/>
          <p:cNvSpPr txBox="1"/>
          <p:nvPr/>
        </p:nvSpPr>
        <p:spPr>
          <a:xfrm>
            <a:off x="598403" y="4713444"/>
            <a:ext cx="10185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群組列表</a:t>
            </a:r>
          </a:p>
        </p:txBody>
      </p:sp>
      <p:sp>
        <p:nvSpPr>
          <p:cNvPr id="100" name="矩形 7"/>
          <p:cNvSpPr/>
          <p:nvPr/>
        </p:nvSpPr>
        <p:spPr>
          <a:xfrm>
            <a:off x="2555774" y="1916832"/>
            <a:ext cx="5962632" cy="2125007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1" name="文字方塊 8"/>
          <p:cNvSpPr txBox="1"/>
          <p:nvPr/>
        </p:nvSpPr>
        <p:spPr>
          <a:xfrm>
            <a:off x="6948264" y="3665344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群組成員列表</a:t>
            </a:r>
          </a:p>
        </p:txBody>
      </p:sp>
      <p:sp>
        <p:nvSpPr>
          <p:cNvPr id="102" name="矩形 9"/>
          <p:cNvSpPr/>
          <p:nvPr/>
        </p:nvSpPr>
        <p:spPr>
          <a:xfrm>
            <a:off x="7457440" y="5750559"/>
            <a:ext cx="1060967" cy="110744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3" name="文字方塊 10"/>
          <p:cNvSpPr txBox="1"/>
          <p:nvPr/>
        </p:nvSpPr>
        <p:spPr>
          <a:xfrm>
            <a:off x="7492958" y="5373215"/>
            <a:ext cx="891438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PTT按鈕</a:t>
            </a:r>
          </a:p>
        </p:txBody>
      </p:sp>
      <p:sp>
        <p:nvSpPr>
          <p:cNvPr id="104" name="矩形 11"/>
          <p:cNvSpPr/>
          <p:nvPr/>
        </p:nvSpPr>
        <p:spPr>
          <a:xfrm>
            <a:off x="6837680" y="6217920"/>
            <a:ext cx="619762" cy="6400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5" name="文字方塊 12"/>
          <p:cNvSpPr txBox="1"/>
          <p:nvPr/>
        </p:nvSpPr>
        <p:spPr>
          <a:xfrm>
            <a:off x="5288965" y="6497404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文字訊息按鈕</a:t>
            </a:r>
          </a:p>
        </p:txBody>
      </p:sp>
      <p:sp>
        <p:nvSpPr>
          <p:cNvPr id="106" name="矩形 13"/>
          <p:cNvSpPr/>
          <p:nvPr/>
        </p:nvSpPr>
        <p:spPr>
          <a:xfrm>
            <a:off x="2466893" y="934909"/>
            <a:ext cx="3121107" cy="549875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7" name="文字方塊 14"/>
          <p:cNvSpPr txBox="1"/>
          <p:nvPr/>
        </p:nvSpPr>
        <p:spPr>
          <a:xfrm>
            <a:off x="5593040" y="1135770"/>
            <a:ext cx="5613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選單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24751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文字方塊 6"/>
          <p:cNvSpPr txBox="1"/>
          <p:nvPr/>
        </p:nvSpPr>
        <p:spPr>
          <a:xfrm>
            <a:off x="3811566" y="206086"/>
            <a:ext cx="15265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個人操作</a:t>
            </a:r>
          </a:p>
        </p:txBody>
      </p:sp>
      <p:sp>
        <p:nvSpPr>
          <p:cNvPr id="111" name="矩形 7"/>
          <p:cNvSpPr/>
          <p:nvPr/>
        </p:nvSpPr>
        <p:spPr>
          <a:xfrm>
            <a:off x="4500879" y="2130192"/>
            <a:ext cx="1971041" cy="248245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2" name="文字方塊 8"/>
          <p:cNvSpPr txBox="1"/>
          <p:nvPr/>
        </p:nvSpPr>
        <p:spPr>
          <a:xfrm>
            <a:off x="3794323" y="4610224"/>
            <a:ext cx="3249675" cy="5671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點擊成員可針對個人進行</a:t>
            </a:r>
          </a:p>
          <a:p>
            <a:pPr algn="ctr"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PTT、SIP通話、視訊通話等操作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15057"/>
            <a:ext cx="7920003" cy="59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文字方塊 6"/>
          <p:cNvSpPr txBox="1"/>
          <p:nvPr/>
        </p:nvSpPr>
        <p:spPr>
          <a:xfrm>
            <a:off x="3811566" y="206086"/>
            <a:ext cx="15265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建立群組</a:t>
            </a:r>
          </a:p>
        </p:txBody>
      </p:sp>
      <p:sp>
        <p:nvSpPr>
          <p:cNvPr id="116" name="矩形 7"/>
          <p:cNvSpPr/>
          <p:nvPr/>
        </p:nvSpPr>
        <p:spPr>
          <a:xfrm>
            <a:off x="2529838" y="1530750"/>
            <a:ext cx="5988568" cy="516469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7" name="文字方塊 8"/>
          <p:cNvSpPr txBox="1"/>
          <p:nvPr/>
        </p:nvSpPr>
        <p:spPr>
          <a:xfrm>
            <a:off x="2562324" y="6319480"/>
            <a:ext cx="17043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建立新群組頁面</a:t>
            </a:r>
          </a:p>
        </p:txBody>
      </p:sp>
      <p:sp>
        <p:nvSpPr>
          <p:cNvPr id="118" name="矩形 9"/>
          <p:cNvSpPr/>
          <p:nvPr/>
        </p:nvSpPr>
        <p:spPr>
          <a:xfrm>
            <a:off x="1971039" y="1845710"/>
            <a:ext cx="502569" cy="36000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9" name="文字方塊 10"/>
          <p:cNvSpPr txBox="1"/>
          <p:nvPr/>
        </p:nvSpPr>
        <p:spPr>
          <a:xfrm>
            <a:off x="488977" y="1830034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建立群組按鈕</a:t>
            </a:r>
          </a:p>
        </p:txBody>
      </p:sp>
      <p:sp>
        <p:nvSpPr>
          <p:cNvPr id="120" name="矩形 11"/>
          <p:cNvSpPr/>
          <p:nvPr/>
        </p:nvSpPr>
        <p:spPr>
          <a:xfrm>
            <a:off x="7236296" y="6175464"/>
            <a:ext cx="1008114" cy="43205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1" name="文字方塊 12"/>
          <p:cNvSpPr txBox="1"/>
          <p:nvPr/>
        </p:nvSpPr>
        <p:spPr>
          <a:xfrm>
            <a:off x="6738370" y="5795931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新增成員按鈕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17999"/>
            <a:ext cx="7920002" cy="59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文字方塊 6"/>
          <p:cNvSpPr txBox="1"/>
          <p:nvPr/>
        </p:nvSpPr>
        <p:spPr>
          <a:xfrm>
            <a:off x="3811566" y="206086"/>
            <a:ext cx="15265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群組調度</a:t>
            </a:r>
          </a:p>
        </p:txBody>
      </p:sp>
      <p:sp>
        <p:nvSpPr>
          <p:cNvPr id="125" name="矩形 7"/>
          <p:cNvSpPr/>
          <p:nvPr/>
        </p:nvSpPr>
        <p:spPr>
          <a:xfrm>
            <a:off x="2255841" y="1803655"/>
            <a:ext cx="4620416" cy="4577673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6" name="文字方塊 8"/>
          <p:cNvSpPr txBox="1"/>
          <p:nvPr/>
        </p:nvSpPr>
        <p:spPr>
          <a:xfrm>
            <a:off x="3321427" y="1434323"/>
            <a:ext cx="23901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勾選欲進行調度的群組</a:t>
            </a:r>
          </a:p>
        </p:txBody>
      </p:sp>
      <p:sp>
        <p:nvSpPr>
          <p:cNvPr id="127" name="矩形 9"/>
          <p:cNvSpPr/>
          <p:nvPr/>
        </p:nvSpPr>
        <p:spPr>
          <a:xfrm>
            <a:off x="611560" y="6453335"/>
            <a:ext cx="1823343" cy="36000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08302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文字方塊 6"/>
          <p:cNvSpPr txBox="1"/>
          <p:nvPr/>
        </p:nvSpPr>
        <p:spPr>
          <a:xfrm>
            <a:off x="3811566" y="198813"/>
            <a:ext cx="18821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一對一通話</a:t>
            </a:r>
          </a:p>
        </p:txBody>
      </p:sp>
      <p:sp>
        <p:nvSpPr>
          <p:cNvPr id="131" name="矩形 1"/>
          <p:cNvSpPr/>
          <p:nvPr/>
        </p:nvSpPr>
        <p:spPr>
          <a:xfrm>
            <a:off x="598403" y="934909"/>
            <a:ext cx="1868493" cy="5940004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2" name="文字方塊 2"/>
          <p:cNvSpPr txBox="1"/>
          <p:nvPr/>
        </p:nvSpPr>
        <p:spPr>
          <a:xfrm>
            <a:off x="598403" y="4713444"/>
            <a:ext cx="12471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聯絡人列表</a:t>
            </a:r>
          </a:p>
        </p:txBody>
      </p:sp>
      <p:sp>
        <p:nvSpPr>
          <p:cNvPr id="133" name="矩形 7"/>
          <p:cNvSpPr/>
          <p:nvPr/>
        </p:nvSpPr>
        <p:spPr>
          <a:xfrm>
            <a:off x="3765848" y="1707343"/>
            <a:ext cx="3417144" cy="4372465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4" name="文字方塊 8"/>
          <p:cNvSpPr txBox="1"/>
          <p:nvPr/>
        </p:nvSpPr>
        <p:spPr>
          <a:xfrm>
            <a:off x="3765846" y="3774097"/>
            <a:ext cx="12471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聯絡人資訊</a:t>
            </a:r>
          </a:p>
        </p:txBody>
      </p:sp>
      <p:sp>
        <p:nvSpPr>
          <p:cNvPr id="135" name="矩形 9"/>
          <p:cNvSpPr/>
          <p:nvPr/>
        </p:nvSpPr>
        <p:spPr>
          <a:xfrm>
            <a:off x="7457440" y="5750559"/>
            <a:ext cx="1060967" cy="110744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6" name="文字方塊 10"/>
          <p:cNvSpPr txBox="1"/>
          <p:nvPr/>
        </p:nvSpPr>
        <p:spPr>
          <a:xfrm>
            <a:off x="7492958" y="5373215"/>
            <a:ext cx="891438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PTT按鈕</a:t>
            </a:r>
          </a:p>
        </p:txBody>
      </p:sp>
      <p:sp>
        <p:nvSpPr>
          <p:cNvPr id="137" name="矩形 11"/>
          <p:cNvSpPr/>
          <p:nvPr/>
        </p:nvSpPr>
        <p:spPr>
          <a:xfrm>
            <a:off x="5593040" y="6217920"/>
            <a:ext cx="1864400" cy="64008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8" name="文字方塊 12"/>
          <p:cNvSpPr txBox="1"/>
          <p:nvPr/>
        </p:nvSpPr>
        <p:spPr>
          <a:xfrm>
            <a:off x="4195007" y="5858998"/>
            <a:ext cx="3148176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文字訊息、SIP電話、視訊按鈕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圖片 20" descr="圖片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38318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文字方塊 6"/>
          <p:cNvSpPr txBox="1"/>
          <p:nvPr/>
        </p:nvSpPr>
        <p:spPr>
          <a:xfrm>
            <a:off x="4164329" y="160713"/>
            <a:ext cx="815339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地圖</a:t>
            </a:r>
          </a:p>
        </p:txBody>
      </p:sp>
      <p:sp>
        <p:nvSpPr>
          <p:cNvPr id="142" name="矩形 7"/>
          <p:cNvSpPr/>
          <p:nvPr/>
        </p:nvSpPr>
        <p:spPr>
          <a:xfrm>
            <a:off x="7365541" y="3938539"/>
            <a:ext cx="488439" cy="463064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3" name="文字方塊 8"/>
          <p:cNvSpPr txBox="1"/>
          <p:nvPr/>
        </p:nvSpPr>
        <p:spPr>
          <a:xfrm>
            <a:off x="7055156" y="4390842"/>
            <a:ext cx="10185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當前定位</a:t>
            </a:r>
          </a:p>
        </p:txBody>
      </p:sp>
      <p:sp>
        <p:nvSpPr>
          <p:cNvPr id="144" name="矩形 12"/>
          <p:cNvSpPr/>
          <p:nvPr/>
        </p:nvSpPr>
        <p:spPr>
          <a:xfrm>
            <a:off x="611560" y="1447821"/>
            <a:ext cx="1823343" cy="1291705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5" name="文字方塊 17"/>
          <p:cNvSpPr txBox="1"/>
          <p:nvPr/>
        </p:nvSpPr>
        <p:spPr>
          <a:xfrm>
            <a:off x="780424" y="2719682"/>
            <a:ext cx="12471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地圖功能列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300" y="694051"/>
            <a:ext cx="8015400" cy="601154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文字方塊 6"/>
          <p:cNvSpPr txBox="1"/>
          <p:nvPr/>
        </p:nvSpPr>
        <p:spPr>
          <a:xfrm>
            <a:off x="3394101" y="135312"/>
            <a:ext cx="2355798" cy="449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地圖-電子圍籬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403" y="918928"/>
            <a:ext cx="7920003" cy="59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矩形 7"/>
          <p:cNvSpPr/>
          <p:nvPr/>
        </p:nvSpPr>
        <p:spPr>
          <a:xfrm>
            <a:off x="650796" y="1783863"/>
            <a:ext cx="1785312" cy="2215216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2" name="文字方塊 8"/>
          <p:cNvSpPr txBox="1"/>
          <p:nvPr/>
        </p:nvSpPr>
        <p:spPr>
          <a:xfrm>
            <a:off x="3125765" y="1671196"/>
            <a:ext cx="1475739" cy="325881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顯示圍籬範圍</a:t>
            </a:r>
          </a:p>
        </p:txBody>
      </p:sp>
      <p:sp>
        <p:nvSpPr>
          <p:cNvPr id="153" name="文字方塊 16"/>
          <p:cNvSpPr txBox="1"/>
          <p:nvPr/>
        </p:nvSpPr>
        <p:spPr>
          <a:xfrm>
            <a:off x="907088" y="1425568"/>
            <a:ext cx="10185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圍籬資訊</a:t>
            </a:r>
          </a:p>
        </p:txBody>
      </p:sp>
      <p:sp>
        <p:nvSpPr>
          <p:cNvPr id="154" name="矩形 11"/>
          <p:cNvSpPr/>
          <p:nvPr/>
        </p:nvSpPr>
        <p:spPr>
          <a:xfrm>
            <a:off x="2936136" y="2040526"/>
            <a:ext cx="1940664" cy="1718674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5" name="矩形 12"/>
          <p:cNvSpPr/>
          <p:nvPr/>
        </p:nvSpPr>
        <p:spPr>
          <a:xfrm>
            <a:off x="650796" y="4348960"/>
            <a:ext cx="1785312" cy="467362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6" name="文字方塊 13"/>
          <p:cNvSpPr txBox="1"/>
          <p:nvPr/>
        </p:nvSpPr>
        <p:spPr>
          <a:xfrm>
            <a:off x="632766" y="4816318"/>
            <a:ext cx="2390139" cy="325882"/>
          </a:xfrm>
          <a:prstGeom prst="rect">
            <a:avLst/>
          </a:prstGeom>
          <a:solidFill>
            <a:srgbClr val="FF6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EEECE1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點擊後展開可查看資訊</a:t>
            </a:r>
          </a:p>
        </p:txBody>
      </p:sp>
      <p:sp>
        <p:nvSpPr>
          <p:cNvPr id="157" name="文字方塊 6"/>
          <p:cNvSpPr txBox="1"/>
          <p:nvPr/>
        </p:nvSpPr>
        <p:spPr>
          <a:xfrm>
            <a:off x="3394101" y="173412"/>
            <a:ext cx="2355798" cy="449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地圖-電子圍籬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